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1" r:id="rId4"/>
    <p:sldId id="278" r:id="rId5"/>
    <p:sldId id="276" r:id="rId6"/>
    <p:sldId id="258" r:id="rId7"/>
    <p:sldId id="280" r:id="rId8"/>
    <p:sldId id="283" r:id="rId9"/>
    <p:sldId id="284" r:id="rId10"/>
    <p:sldId id="282" r:id="rId11"/>
    <p:sldId id="285" r:id="rId12"/>
    <p:sldId id="259" r:id="rId13"/>
    <p:sldId id="290" r:id="rId14"/>
    <p:sldId id="291" r:id="rId15"/>
    <p:sldId id="292" r:id="rId16"/>
    <p:sldId id="260" r:id="rId17"/>
    <p:sldId id="287" r:id="rId18"/>
    <p:sldId id="289" r:id="rId19"/>
    <p:sldId id="288" r:id="rId20"/>
    <p:sldId id="286" r:id="rId21"/>
    <p:sldId id="268" r:id="rId22"/>
    <p:sldId id="269" r:id="rId23"/>
    <p:sldId id="270" r:id="rId24"/>
    <p:sldId id="271" r:id="rId25"/>
    <p:sldId id="293" r:id="rId26"/>
    <p:sldId id="261" r:id="rId27"/>
    <p:sldId id="294" r:id="rId28"/>
    <p:sldId id="262" r:id="rId29"/>
    <p:sldId id="272" r:id="rId30"/>
    <p:sldId id="273" r:id="rId31"/>
    <p:sldId id="274" r:id="rId32"/>
    <p:sldId id="275"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24" autoAdjust="0"/>
    <p:restoredTop sz="94660"/>
  </p:normalViewPr>
  <p:slideViewPr>
    <p:cSldViewPr snapToGrid="0">
      <p:cViewPr varScale="1">
        <p:scale>
          <a:sx n="70" d="100"/>
          <a:sy n="70" d="100"/>
        </p:scale>
        <p:origin x="88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77C2F6-298D-4613-BCB4-40F80E944C2A}"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FB56D-D1FB-4CD2-8BDE-D37C43A70D03}" type="slidenum">
              <a:rPr lang="en-US" smtClean="0"/>
              <a:t>‹#›</a:t>
            </a:fld>
            <a:endParaRPr lang="en-US"/>
          </a:p>
        </p:txBody>
      </p:sp>
    </p:spTree>
    <p:extLst>
      <p:ext uri="{BB962C8B-B14F-4D97-AF65-F5344CB8AC3E}">
        <p14:creationId xmlns:p14="http://schemas.microsoft.com/office/powerpoint/2010/main" val="1995475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77C2F6-298D-4613-BCB4-40F80E944C2A}"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FB56D-D1FB-4CD2-8BDE-D37C43A70D03}" type="slidenum">
              <a:rPr lang="en-US" smtClean="0"/>
              <a:t>‹#›</a:t>
            </a:fld>
            <a:endParaRPr lang="en-US"/>
          </a:p>
        </p:txBody>
      </p:sp>
    </p:spTree>
    <p:extLst>
      <p:ext uri="{BB962C8B-B14F-4D97-AF65-F5344CB8AC3E}">
        <p14:creationId xmlns:p14="http://schemas.microsoft.com/office/powerpoint/2010/main" val="4257154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77C2F6-298D-4613-BCB4-40F80E944C2A}"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FB56D-D1FB-4CD2-8BDE-D37C43A70D03}" type="slidenum">
              <a:rPr lang="en-US" smtClean="0"/>
              <a:t>‹#›</a:t>
            </a:fld>
            <a:endParaRPr lang="en-US"/>
          </a:p>
        </p:txBody>
      </p:sp>
    </p:spTree>
    <p:extLst>
      <p:ext uri="{BB962C8B-B14F-4D97-AF65-F5344CB8AC3E}">
        <p14:creationId xmlns:p14="http://schemas.microsoft.com/office/powerpoint/2010/main" val="1739170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77C2F6-298D-4613-BCB4-40F80E944C2A}"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FB56D-D1FB-4CD2-8BDE-D37C43A70D03}" type="slidenum">
              <a:rPr lang="en-US" smtClean="0"/>
              <a:t>‹#›</a:t>
            </a:fld>
            <a:endParaRPr lang="en-US"/>
          </a:p>
        </p:txBody>
      </p:sp>
    </p:spTree>
    <p:extLst>
      <p:ext uri="{BB962C8B-B14F-4D97-AF65-F5344CB8AC3E}">
        <p14:creationId xmlns:p14="http://schemas.microsoft.com/office/powerpoint/2010/main" val="1377447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77C2F6-298D-4613-BCB4-40F80E944C2A}"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FB56D-D1FB-4CD2-8BDE-D37C43A70D03}" type="slidenum">
              <a:rPr lang="en-US" smtClean="0"/>
              <a:t>‹#›</a:t>
            </a:fld>
            <a:endParaRPr lang="en-US"/>
          </a:p>
        </p:txBody>
      </p:sp>
    </p:spTree>
    <p:extLst>
      <p:ext uri="{BB962C8B-B14F-4D97-AF65-F5344CB8AC3E}">
        <p14:creationId xmlns:p14="http://schemas.microsoft.com/office/powerpoint/2010/main" val="3719925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77C2F6-298D-4613-BCB4-40F80E944C2A}" type="datetimeFigureOut">
              <a:rPr lang="en-US" smtClean="0"/>
              <a:t>5/10/2020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FB56D-D1FB-4CD2-8BDE-D37C43A70D03}" type="slidenum">
              <a:rPr lang="en-US" smtClean="0"/>
              <a:t>‹#›</a:t>
            </a:fld>
            <a:endParaRPr lang="en-US"/>
          </a:p>
        </p:txBody>
      </p:sp>
    </p:spTree>
    <p:extLst>
      <p:ext uri="{BB962C8B-B14F-4D97-AF65-F5344CB8AC3E}">
        <p14:creationId xmlns:p14="http://schemas.microsoft.com/office/powerpoint/2010/main" val="4097285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77C2F6-298D-4613-BCB4-40F80E944C2A}" type="datetimeFigureOut">
              <a:rPr lang="en-US" smtClean="0"/>
              <a:t>5/10/2020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7FB56D-D1FB-4CD2-8BDE-D37C43A70D03}" type="slidenum">
              <a:rPr lang="en-US" smtClean="0"/>
              <a:t>‹#›</a:t>
            </a:fld>
            <a:endParaRPr lang="en-US"/>
          </a:p>
        </p:txBody>
      </p:sp>
    </p:spTree>
    <p:extLst>
      <p:ext uri="{BB962C8B-B14F-4D97-AF65-F5344CB8AC3E}">
        <p14:creationId xmlns:p14="http://schemas.microsoft.com/office/powerpoint/2010/main" val="2594712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77C2F6-298D-4613-BCB4-40F80E944C2A}" type="datetimeFigureOut">
              <a:rPr lang="en-US" smtClean="0"/>
              <a:t>5/10/2020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7FB56D-D1FB-4CD2-8BDE-D37C43A70D03}" type="slidenum">
              <a:rPr lang="en-US" smtClean="0"/>
              <a:t>‹#›</a:t>
            </a:fld>
            <a:endParaRPr lang="en-US"/>
          </a:p>
        </p:txBody>
      </p:sp>
    </p:spTree>
    <p:extLst>
      <p:ext uri="{BB962C8B-B14F-4D97-AF65-F5344CB8AC3E}">
        <p14:creationId xmlns:p14="http://schemas.microsoft.com/office/powerpoint/2010/main" val="368160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77C2F6-298D-4613-BCB4-40F80E944C2A}" type="datetimeFigureOut">
              <a:rPr lang="en-US" smtClean="0"/>
              <a:t>5/10/2020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FB56D-D1FB-4CD2-8BDE-D37C43A70D03}" type="slidenum">
              <a:rPr lang="en-US" smtClean="0"/>
              <a:t>‹#›</a:t>
            </a:fld>
            <a:endParaRPr lang="en-US"/>
          </a:p>
        </p:txBody>
      </p:sp>
    </p:spTree>
    <p:extLst>
      <p:ext uri="{BB962C8B-B14F-4D97-AF65-F5344CB8AC3E}">
        <p14:creationId xmlns:p14="http://schemas.microsoft.com/office/powerpoint/2010/main" val="3457814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77C2F6-298D-4613-BCB4-40F80E944C2A}" type="datetimeFigureOut">
              <a:rPr lang="en-US" smtClean="0"/>
              <a:t>5/10/2020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FB56D-D1FB-4CD2-8BDE-D37C43A70D03}" type="slidenum">
              <a:rPr lang="en-US" smtClean="0"/>
              <a:t>‹#›</a:t>
            </a:fld>
            <a:endParaRPr lang="en-US"/>
          </a:p>
        </p:txBody>
      </p:sp>
    </p:spTree>
    <p:extLst>
      <p:ext uri="{BB962C8B-B14F-4D97-AF65-F5344CB8AC3E}">
        <p14:creationId xmlns:p14="http://schemas.microsoft.com/office/powerpoint/2010/main" val="21714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77C2F6-298D-4613-BCB4-40F80E944C2A}" type="datetimeFigureOut">
              <a:rPr lang="en-US" smtClean="0"/>
              <a:t>5/10/2020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FB56D-D1FB-4CD2-8BDE-D37C43A70D03}" type="slidenum">
              <a:rPr lang="en-US" smtClean="0"/>
              <a:t>‹#›</a:t>
            </a:fld>
            <a:endParaRPr lang="en-US"/>
          </a:p>
        </p:txBody>
      </p:sp>
    </p:spTree>
    <p:extLst>
      <p:ext uri="{BB962C8B-B14F-4D97-AF65-F5344CB8AC3E}">
        <p14:creationId xmlns:p14="http://schemas.microsoft.com/office/powerpoint/2010/main" val="4224796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7C2F6-298D-4613-BCB4-40F80E944C2A}" type="datetimeFigureOut">
              <a:rPr lang="en-US" smtClean="0"/>
              <a:t>5/10/2020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FB56D-D1FB-4CD2-8BDE-D37C43A70D03}" type="slidenum">
              <a:rPr lang="en-US" smtClean="0"/>
              <a:t>‹#›</a:t>
            </a:fld>
            <a:endParaRPr lang="en-US"/>
          </a:p>
        </p:txBody>
      </p:sp>
    </p:spTree>
    <p:extLst>
      <p:ext uri="{BB962C8B-B14F-4D97-AF65-F5344CB8AC3E}">
        <p14:creationId xmlns:p14="http://schemas.microsoft.com/office/powerpoint/2010/main" val="3066774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9478" t="14510" r="19179" b="5451"/>
          <a:stretch/>
        </p:blipFill>
        <p:spPr>
          <a:xfrm>
            <a:off x="1501252" y="-1"/>
            <a:ext cx="9348719" cy="6858001"/>
          </a:xfrm>
          <a:prstGeom prst="rect">
            <a:avLst/>
          </a:prstGeom>
        </p:spPr>
      </p:pic>
      <p:sp>
        <p:nvSpPr>
          <p:cNvPr id="4" name="TextBox 3"/>
          <p:cNvSpPr txBox="1"/>
          <p:nvPr/>
        </p:nvSpPr>
        <p:spPr>
          <a:xfrm>
            <a:off x="8693625" y="5614438"/>
            <a:ext cx="2906974" cy="769441"/>
          </a:xfrm>
          <a:prstGeom prst="rect">
            <a:avLst/>
          </a:prstGeom>
          <a:noFill/>
        </p:spPr>
        <p:txBody>
          <a:bodyPr wrap="square" rtlCol="0">
            <a:spAutoFit/>
          </a:bodyPr>
          <a:lstStyle/>
          <a:p>
            <a:r>
              <a:rPr lang="en-US" sz="4400" b="1" dirty="0" smtClean="0">
                <a:solidFill>
                  <a:schemeClr val="bg1"/>
                </a:solidFill>
                <a:latin typeface="Times New Roman" panose="02020603050405020304" pitchFamily="18" charset="0"/>
                <a:cs typeface="Times New Roman" panose="02020603050405020304" pitchFamily="18" charset="0"/>
              </a:rPr>
              <a:t>THEATRE </a:t>
            </a:r>
            <a:endParaRPr lang="en-US" sz="4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1729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2262" y="293892"/>
            <a:ext cx="11150221" cy="6370975"/>
          </a:xfrm>
          <a:prstGeom prst="rect">
            <a:avLst/>
          </a:prstGeom>
        </p:spPr>
        <p:txBody>
          <a:bodyPr wrap="square">
            <a:spAutoFit/>
          </a:bodyPr>
          <a:lstStyle/>
          <a:p>
            <a:pPr marL="457200" lvl="0" indent="-45720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Orchestra</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57200" lvl="0">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orchestra was a complete circle usually with an altar to the god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Dionysos</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the center, where the chorus (</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song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was chanted (</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sung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and danced.</a:t>
            </a:r>
          </a:p>
          <a:p>
            <a:pPr lvl="0">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Scene </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Skene Building</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57200" lvl="0">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Scene building was originally a tent or booth, in which players or performers changed their dresses and prepared themselves. It had become a permanent structure, serving also for the storage of properties.</a:t>
            </a:r>
          </a:p>
          <a:p>
            <a:pPr lvl="0">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Auditorium </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or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Cavea</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57200" lvl="0">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Auditorium or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Cavea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was horse-shoe shaped and whose outer ends were buttressed by retaining walls, and alongside them there were passages to the orchestra, which completely separated the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Cavea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from the Scene building. Auditorium was founded on natural rock, on the slopes of mountains by cutting the rocks. It was gradually raised from the ground level in rows of stone seats so that the audience had a good view of the </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play.</a:t>
            </a:r>
          </a:p>
          <a:p>
            <a:pPr marL="457200" lvl="0">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57200" lvl="0">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famous examples of Greek theatre are the Theatre of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Epidauros</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and the Theatre of </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Dionysus </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Athens.</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847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62005" y="109182"/>
            <a:ext cx="9006728" cy="6018663"/>
          </a:xfrm>
          <a:prstGeom prst="rect">
            <a:avLst/>
          </a:prstGeom>
        </p:spPr>
      </p:pic>
      <p:sp>
        <p:nvSpPr>
          <p:cNvPr id="4" name="Rectangle 3"/>
          <p:cNvSpPr/>
          <p:nvPr/>
        </p:nvSpPr>
        <p:spPr>
          <a:xfrm>
            <a:off x="4087038" y="6274137"/>
            <a:ext cx="3956661" cy="461665"/>
          </a:xfrm>
          <a:prstGeom prst="rect">
            <a:avLst/>
          </a:prstGeom>
        </p:spPr>
        <p:txBody>
          <a:bodyPr wrap="none">
            <a:spAutoFit/>
          </a:bodyPr>
          <a:lstStyle/>
          <a:p>
            <a:r>
              <a:rPr lang="en-US" sz="2400" b="1" dirty="0" smtClean="0">
                <a:latin typeface="Times New Roman" panose="02020603050405020304" pitchFamily="18" charset="0"/>
                <a:ea typeface="Calibri" panose="020F0502020204030204" pitchFamily="34" charset="0"/>
              </a:rPr>
              <a:t>Greek Theatre </a:t>
            </a:r>
            <a:r>
              <a:rPr lang="en-US" sz="2400" b="1" dirty="0">
                <a:latin typeface="Times New Roman" panose="02020603050405020304" pitchFamily="18" charset="0"/>
                <a:ea typeface="Calibri" panose="020F0502020204030204" pitchFamily="34" charset="0"/>
              </a:rPr>
              <a:t>of </a:t>
            </a:r>
            <a:r>
              <a:rPr lang="en-US" sz="2400" b="1" dirty="0" err="1">
                <a:latin typeface="Times New Roman" panose="02020603050405020304" pitchFamily="18" charset="0"/>
                <a:ea typeface="Calibri" panose="020F0502020204030204" pitchFamily="34" charset="0"/>
              </a:rPr>
              <a:t>Epidauros</a:t>
            </a:r>
            <a:r>
              <a:rPr lang="en-US" sz="2400" b="1" dirty="0">
                <a:latin typeface="Times New Roman" panose="02020603050405020304" pitchFamily="18" charset="0"/>
                <a:ea typeface="Calibri" panose="020F0502020204030204" pitchFamily="34" charset="0"/>
              </a:rPr>
              <a:t> </a:t>
            </a:r>
            <a:endParaRPr lang="en-US" sz="2400" b="1" dirty="0"/>
          </a:p>
        </p:txBody>
      </p:sp>
    </p:spTree>
    <p:extLst>
      <p:ext uri="{BB962C8B-B14F-4D97-AF65-F5344CB8AC3E}">
        <p14:creationId xmlns:p14="http://schemas.microsoft.com/office/powerpoint/2010/main" val="773628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3921" y="192247"/>
            <a:ext cx="5754029" cy="1077218"/>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Ancient Persian Theatre</a:t>
            </a:r>
          </a:p>
          <a:p>
            <a:pPr algn="ctr"/>
            <a:r>
              <a:rPr lang="en-US" sz="3200" b="1" dirty="0" smtClean="0">
                <a:latin typeface="Times New Roman" panose="02020603050405020304" pitchFamily="18" charset="0"/>
                <a:cs typeface="Times New Roman" panose="02020603050405020304" pitchFamily="18" charset="0"/>
              </a:rPr>
              <a:t>(Sassanian Empire 224-651 AD)</a:t>
            </a:r>
            <a:endParaRPr lang="en-US" sz="32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61611" y="1432269"/>
            <a:ext cx="10969471" cy="4893647"/>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Naqqāli</a:t>
            </a:r>
            <a:r>
              <a:rPr lang="en-US" sz="2400" dirty="0" smtClean="0">
                <a:latin typeface="Times New Roman" panose="02020603050405020304" pitchFamily="18" charset="0"/>
                <a:cs typeface="Times New Roman" panose="02020603050405020304" pitchFamily="18" charset="0"/>
              </a:rPr>
              <a:t> is one of the oldest forms of traditional Persian theatre. Both men and women </a:t>
            </a:r>
            <a:r>
              <a:rPr lang="en-US" sz="2400" dirty="0">
                <a:latin typeface="Times New Roman" panose="02020603050405020304" pitchFamily="18" charset="0"/>
                <a:cs typeface="Times New Roman" panose="02020603050405020304" pitchFamily="18" charset="0"/>
              </a:rPr>
              <a:t>were </a:t>
            </a:r>
            <a:r>
              <a:rPr lang="en-US" sz="2400" i="1" dirty="0">
                <a:latin typeface="Times New Roman" panose="02020603050405020304" pitchFamily="18" charset="0"/>
                <a:cs typeface="Times New Roman" panose="02020603050405020304" pitchFamily="18" charset="0"/>
              </a:rPr>
              <a:t>Naqqāli</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performers and performed in mixed audiences.</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This art was formerly performed in coffee houses, private houses and historical venues such as ancient caravanserais. </a:t>
            </a:r>
          </a:p>
          <a:p>
            <a:endParaRPr lang="en-US" sz="2400" dirty="0">
              <a:latin typeface="Times New Roman" panose="02020603050405020304" pitchFamily="18" charset="0"/>
              <a:cs typeface="Times New Roman" panose="02020603050405020304" pitchFamily="18" charset="0"/>
            </a:endParaRPr>
          </a:p>
          <a:p>
            <a:r>
              <a:rPr lang="en-US" sz="2400" b="1" i="1" dirty="0" smtClean="0">
                <a:latin typeface="Times New Roman" panose="02020603050405020304" pitchFamily="18" charset="0"/>
                <a:cs typeface="Times New Roman" panose="02020603050405020304" pitchFamily="18" charset="0"/>
              </a:rPr>
              <a:t>Siah-Bazi</a:t>
            </a:r>
            <a:r>
              <a:rPr lang="en-US" sz="2400" dirty="0" smtClean="0">
                <a:latin typeface="Times New Roman" panose="02020603050405020304" pitchFamily="18" charset="0"/>
                <a:cs typeface="Times New Roman" panose="02020603050405020304" pitchFamily="18" charset="0"/>
              </a:rPr>
              <a:t> features a blackface, mischievous and forthright harlequin that does improvisations to stir laughter.</a:t>
            </a:r>
          </a:p>
          <a:p>
            <a:endParaRPr lang="en-US" sz="2400" dirty="0">
              <a:latin typeface="Times New Roman" panose="02020603050405020304" pitchFamily="18" charset="0"/>
              <a:cs typeface="Times New Roman" panose="02020603050405020304" pitchFamily="18" charset="0"/>
            </a:endParaRPr>
          </a:p>
          <a:p>
            <a:r>
              <a:rPr lang="en-US" sz="2400" b="1" i="1" dirty="0" smtClean="0">
                <a:latin typeface="Times New Roman" panose="02020603050405020304" pitchFamily="18" charset="0"/>
                <a:cs typeface="Times New Roman" panose="02020603050405020304" pitchFamily="18" charset="0"/>
              </a:rPr>
              <a:t>Pardeh </a:t>
            </a:r>
            <a:r>
              <a:rPr lang="en-US" sz="2400" b="1" i="1" dirty="0" err="1" smtClean="0">
                <a:latin typeface="Times New Roman" panose="02020603050405020304" pitchFamily="18" charset="0"/>
                <a:cs typeface="Times New Roman" panose="02020603050405020304" pitchFamily="18" charset="0"/>
              </a:rPr>
              <a:t>Khani</a:t>
            </a:r>
            <a:r>
              <a:rPr lang="en-US" sz="2400" b="1" i="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employs the use of an intricately detailed screen to tell a story.</a:t>
            </a:r>
          </a:p>
          <a:p>
            <a:endParaRPr lang="en-US" sz="2400" dirty="0">
              <a:latin typeface="Times New Roman" panose="02020603050405020304" pitchFamily="18" charset="0"/>
              <a:cs typeface="Times New Roman" panose="02020603050405020304" pitchFamily="18" charset="0"/>
            </a:endParaRPr>
          </a:p>
          <a:p>
            <a:r>
              <a:rPr lang="en-US" sz="2400" b="1" i="1" dirty="0" err="1" smtClean="0">
                <a:latin typeface="Times New Roman" panose="02020603050405020304" pitchFamily="18" charset="0"/>
                <a:cs typeface="Times New Roman" panose="02020603050405020304" pitchFamily="18" charset="0"/>
              </a:rPr>
              <a:t>Baghal</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Bazi</a:t>
            </a:r>
            <a:r>
              <a:rPr lang="en-US" sz="2400" b="1" i="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is a comedic play typically set in a grocery store.</a:t>
            </a:r>
          </a:p>
          <a:p>
            <a:endParaRPr lang="en-US" sz="2400" dirty="0">
              <a:latin typeface="Times New Roman" panose="02020603050405020304" pitchFamily="18" charset="0"/>
              <a:cs typeface="Times New Roman" panose="02020603050405020304" pitchFamily="18" charset="0"/>
            </a:endParaRPr>
          </a:p>
          <a:p>
            <a:r>
              <a:rPr lang="en-US" sz="2400" b="1" i="1" dirty="0" err="1" smtClean="0">
                <a:latin typeface="Times New Roman" panose="02020603050405020304" pitchFamily="18" charset="0"/>
                <a:cs typeface="Times New Roman" panose="02020603050405020304" pitchFamily="18" charset="0"/>
              </a:rPr>
              <a:t>Ta’zieh</a:t>
            </a:r>
            <a:r>
              <a:rPr lang="en-US" sz="2400" dirty="0" smtClean="0">
                <a:latin typeface="Times New Roman" panose="02020603050405020304" pitchFamily="18" charset="0"/>
                <a:cs typeface="Times New Roman" panose="02020603050405020304" pitchFamily="18" charset="0"/>
              </a:rPr>
              <a:t> predates the Islamic era, using music, narration and poems to tell a story.</a:t>
            </a:r>
          </a:p>
        </p:txBody>
      </p:sp>
    </p:spTree>
    <p:extLst>
      <p:ext uri="{BB962C8B-B14F-4D97-AF65-F5344CB8AC3E}">
        <p14:creationId xmlns:p14="http://schemas.microsoft.com/office/powerpoint/2010/main" val="2448719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1571" y="148051"/>
            <a:ext cx="10699844" cy="6015725"/>
          </a:xfrm>
          <a:prstGeom prst="rect">
            <a:avLst/>
          </a:prstGeom>
        </p:spPr>
      </p:pic>
      <p:sp>
        <p:nvSpPr>
          <p:cNvPr id="3" name="Rectangle 2"/>
          <p:cNvSpPr/>
          <p:nvPr/>
        </p:nvSpPr>
        <p:spPr>
          <a:xfrm>
            <a:off x="5506543" y="6163776"/>
            <a:ext cx="1269899" cy="461665"/>
          </a:xfrm>
          <a:prstGeom prst="rect">
            <a:avLst/>
          </a:prstGeom>
        </p:spPr>
        <p:txBody>
          <a:bodyPr wrap="none">
            <a:spAutoFit/>
          </a:bodyPr>
          <a:lstStyle/>
          <a:p>
            <a:r>
              <a:rPr lang="en-US" sz="2400" b="1" i="1" dirty="0" err="1">
                <a:latin typeface="Times New Roman" panose="02020603050405020304" pitchFamily="18" charset="0"/>
                <a:cs typeface="Times New Roman" panose="02020603050405020304" pitchFamily="18" charset="0"/>
              </a:rPr>
              <a:t>Naqqāli</a:t>
            </a:r>
            <a:r>
              <a:rPr lang="en-US" sz="2400" dirty="0">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1640667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6161" y="136478"/>
            <a:ext cx="10777893" cy="6059606"/>
          </a:xfrm>
          <a:prstGeom prst="rect">
            <a:avLst/>
          </a:prstGeom>
        </p:spPr>
      </p:pic>
      <p:sp>
        <p:nvSpPr>
          <p:cNvPr id="3" name="Rectangle 2"/>
          <p:cNvSpPr/>
          <p:nvPr/>
        </p:nvSpPr>
        <p:spPr>
          <a:xfrm>
            <a:off x="5479932" y="6196084"/>
            <a:ext cx="1510350" cy="461665"/>
          </a:xfrm>
          <a:prstGeom prst="rect">
            <a:avLst/>
          </a:prstGeom>
        </p:spPr>
        <p:txBody>
          <a:bodyPr wrap="none">
            <a:spAutoFit/>
          </a:bodyPr>
          <a:lstStyle/>
          <a:p>
            <a:r>
              <a:rPr lang="en-US" sz="2400" b="1" i="1" dirty="0">
                <a:solidFill>
                  <a:prstClr val="black"/>
                </a:solidFill>
                <a:latin typeface="Times New Roman" panose="02020603050405020304" pitchFamily="18" charset="0"/>
                <a:cs typeface="Times New Roman" panose="02020603050405020304" pitchFamily="18" charset="0"/>
              </a:rPr>
              <a:t>Siah-Bazi</a:t>
            </a:r>
            <a:r>
              <a:rPr lang="en-US" sz="2400" dirty="0">
                <a:solidFill>
                  <a:prstClr val="black"/>
                </a:solidFill>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579959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38" t="8337" r="19179" b="4057"/>
          <a:stretch/>
        </p:blipFill>
        <p:spPr>
          <a:xfrm>
            <a:off x="1419366" y="174350"/>
            <a:ext cx="9635320" cy="6039232"/>
          </a:xfrm>
          <a:prstGeom prst="rect">
            <a:avLst/>
          </a:prstGeom>
        </p:spPr>
      </p:pic>
      <p:sp>
        <p:nvSpPr>
          <p:cNvPr id="4" name="Rectangle 3"/>
          <p:cNvSpPr/>
          <p:nvPr/>
        </p:nvSpPr>
        <p:spPr>
          <a:xfrm>
            <a:off x="5212546" y="6213582"/>
            <a:ext cx="2048959" cy="461665"/>
          </a:xfrm>
          <a:prstGeom prst="rect">
            <a:avLst/>
          </a:prstGeom>
        </p:spPr>
        <p:txBody>
          <a:bodyPr wrap="none">
            <a:spAutoFit/>
          </a:bodyPr>
          <a:lstStyle/>
          <a:p>
            <a:r>
              <a:rPr lang="en-US" sz="2400" b="1" i="1" dirty="0">
                <a:solidFill>
                  <a:prstClr val="black"/>
                </a:solidFill>
                <a:latin typeface="Times New Roman" panose="02020603050405020304" pitchFamily="18" charset="0"/>
                <a:cs typeface="Times New Roman" panose="02020603050405020304" pitchFamily="18" charset="0"/>
              </a:rPr>
              <a:t>Pardeh </a:t>
            </a:r>
            <a:r>
              <a:rPr lang="en-US" sz="2400" b="1" i="1" dirty="0" err="1">
                <a:solidFill>
                  <a:prstClr val="black"/>
                </a:solidFill>
                <a:latin typeface="Times New Roman" panose="02020603050405020304" pitchFamily="18" charset="0"/>
                <a:cs typeface="Times New Roman" panose="02020603050405020304" pitchFamily="18" charset="0"/>
              </a:rPr>
              <a:t>Khani</a:t>
            </a:r>
            <a:r>
              <a:rPr lang="en-US" sz="2400" b="1" i="1" dirty="0">
                <a:solidFill>
                  <a:prstClr val="black"/>
                </a:solidFill>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765753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9698" y="386798"/>
            <a:ext cx="2988527"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Roman Theatre</a:t>
            </a:r>
            <a:endParaRPr lang="en-US" sz="32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324832" y="1381006"/>
            <a:ext cx="9688911" cy="3785652"/>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Roman </a:t>
            </a:r>
            <a:r>
              <a:rPr lang="en-US" sz="2400" dirty="0">
                <a:latin typeface="Times New Roman" panose="02020603050405020304" pitchFamily="18" charset="0"/>
                <a:cs typeface="Times New Roman" panose="02020603050405020304" pitchFamily="18" charset="0"/>
              </a:rPr>
              <a:t>theatres were often adopted from the </a:t>
            </a:r>
            <a:r>
              <a:rPr lang="en-US" sz="2400" dirty="0" smtClean="0">
                <a:latin typeface="Times New Roman" panose="02020603050405020304" pitchFamily="18" charset="0"/>
                <a:cs typeface="Times New Roman" panose="02020603050405020304" pitchFamily="18" charset="0"/>
              </a:rPr>
              <a:t>Greek, but much </a:t>
            </a:r>
            <a:r>
              <a:rPr lang="en-US" sz="2400" dirty="0">
                <a:latin typeface="Times New Roman" panose="02020603050405020304" pitchFamily="18" charset="0"/>
                <a:cs typeface="Times New Roman" panose="02020603050405020304" pitchFamily="18" charset="0"/>
              </a:rPr>
              <a:t>bigger and </a:t>
            </a:r>
            <a:r>
              <a:rPr lang="en-US" sz="2400" dirty="0" smtClean="0">
                <a:latin typeface="Times New Roman" panose="02020603050405020304" pitchFamily="18" charset="0"/>
                <a:cs typeface="Times New Roman" panose="02020603050405020304" pitchFamily="18" charset="0"/>
              </a:rPr>
              <a:t>pompous, to </a:t>
            </a:r>
            <a:r>
              <a:rPr lang="en-US" sz="2400" dirty="0">
                <a:latin typeface="Times New Roman" panose="02020603050405020304" pitchFamily="18" charset="0"/>
                <a:cs typeface="Times New Roman" panose="02020603050405020304" pitchFamily="18" charset="0"/>
              </a:rPr>
              <a:t>suit the Roman drama, and for this the auditorium, with its tiers of seats one above the other, was restricted to a semicircle. The central area at the ground level, which in Greek theatres was occupied by the chorus, became part of the auditorium. The stage increased in importance and was raised and brought into immediate connection with the auditorium. Roman theatres were not only hollowed out of a hill-side, but they were also built up by means of concrete vaulting, supporting tiers of seats, under which were the connecting corridors used for retreat (evacuation) in case of sudden showers.</a:t>
            </a:r>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1215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1881" y="278978"/>
            <a:ext cx="7397086" cy="6375388"/>
          </a:xfrm>
          <a:prstGeom prst="rect">
            <a:avLst/>
          </a:prstGeom>
        </p:spPr>
      </p:pic>
    </p:spTree>
    <p:extLst>
      <p:ext uri="{BB962C8B-B14F-4D97-AF65-F5344CB8AC3E}">
        <p14:creationId xmlns:p14="http://schemas.microsoft.com/office/powerpoint/2010/main" val="1291691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562" y="434283"/>
            <a:ext cx="4171665" cy="6001643"/>
          </a:xfrm>
          <a:prstGeom prst="rect">
            <a:avLst/>
          </a:prstGeom>
        </p:spPr>
        <p:txBody>
          <a:bodyPr wrap="square">
            <a:spAutoFit/>
          </a:bodyPr>
          <a:lstStyle/>
          <a:p>
            <a:r>
              <a:rPr lang="en-US" sz="2400" b="1" dirty="0" smtClean="0">
                <a:latin typeface="Times New Roman" panose="02020603050405020304" pitchFamily="18" charset="0"/>
                <a:cs typeface="Times New Roman" panose="02020603050405020304" pitchFamily="18" charset="0"/>
              </a:rPr>
              <a:t>Roman Amphitheater </a:t>
            </a:r>
            <a:r>
              <a:rPr lang="en-US" sz="2400" dirty="0">
                <a:latin typeface="Times New Roman" panose="02020603050405020304" pitchFamily="18" charset="0"/>
                <a:cs typeface="Times New Roman" panose="02020603050405020304" pitchFamily="18" charset="0"/>
              </a:rPr>
              <a:t>is a circular building with rows of seats around an open space used for public games and shows. Amphitheaters, unknown to Greeks, are characteristically Roman buildings found in every colony or settlement because they were the most important part of Roman life. Here the Roman warriors would fight before the appreciative eyes.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most famous </a:t>
            </a:r>
            <a:r>
              <a:rPr lang="en-US" sz="2400" dirty="0" smtClean="0">
                <a:latin typeface="Times New Roman" panose="02020603050405020304" pitchFamily="18" charset="0"/>
                <a:cs typeface="Times New Roman" panose="02020603050405020304" pitchFamily="18" charset="0"/>
              </a:rPr>
              <a:t>amphitheater  </a:t>
            </a:r>
            <a:r>
              <a:rPr lang="en-US" sz="2400" dirty="0">
                <a:latin typeface="Times New Roman" panose="02020603050405020304" pitchFamily="18" charset="0"/>
                <a:cs typeface="Times New Roman" panose="02020603050405020304" pitchFamily="18" charset="0"/>
              </a:rPr>
              <a:t>which held 50,000 spectators is the </a:t>
            </a:r>
            <a:r>
              <a:rPr lang="en-US" sz="2400" b="1" dirty="0" smtClean="0">
                <a:latin typeface="Times New Roman" panose="02020603050405020304" pitchFamily="18" charset="0"/>
                <a:cs typeface="Times New Roman" panose="02020603050405020304" pitchFamily="18" charset="0"/>
              </a:rPr>
              <a:t>Colosseum</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Rome. </a:t>
            </a:r>
          </a:p>
        </p:txBody>
      </p:sp>
      <p:pic>
        <p:nvPicPr>
          <p:cNvPr id="5" name="Picture 4"/>
          <p:cNvPicPr>
            <a:picLocks noChangeAspect="1"/>
          </p:cNvPicPr>
          <p:nvPr/>
        </p:nvPicPr>
        <p:blipFill>
          <a:blip r:embed="rId2"/>
          <a:stretch>
            <a:fillRect/>
          </a:stretch>
        </p:blipFill>
        <p:spPr>
          <a:xfrm>
            <a:off x="4626589" y="0"/>
            <a:ext cx="7565411" cy="6870211"/>
          </a:xfrm>
          <a:prstGeom prst="rect">
            <a:avLst/>
          </a:prstGeom>
        </p:spPr>
      </p:pic>
    </p:spTree>
    <p:extLst>
      <p:ext uri="{BB962C8B-B14F-4D97-AF65-F5344CB8AC3E}">
        <p14:creationId xmlns:p14="http://schemas.microsoft.com/office/powerpoint/2010/main" val="2580781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9407" y="131483"/>
            <a:ext cx="8808426" cy="5936917"/>
          </a:xfrm>
          <a:prstGeom prst="rect">
            <a:avLst/>
          </a:prstGeom>
        </p:spPr>
      </p:pic>
      <p:sp>
        <p:nvSpPr>
          <p:cNvPr id="3" name="Rectangle 2"/>
          <p:cNvSpPr/>
          <p:nvPr/>
        </p:nvSpPr>
        <p:spPr>
          <a:xfrm>
            <a:off x="4504539" y="6200676"/>
            <a:ext cx="3118161" cy="461665"/>
          </a:xfrm>
          <a:prstGeom prst="rect">
            <a:avLst/>
          </a:prstGeom>
        </p:spPr>
        <p:txBody>
          <a:bodyPr wrap="none">
            <a:spAutoFit/>
          </a:bodyPr>
          <a:lstStyle/>
          <a:p>
            <a:r>
              <a:rPr lang="en-US" sz="2400" b="1" dirty="0" smtClean="0">
                <a:solidFill>
                  <a:prstClr val="black"/>
                </a:solidFill>
                <a:latin typeface="Times New Roman" panose="02020603050405020304" pitchFamily="18" charset="0"/>
                <a:cs typeface="Times New Roman" panose="02020603050405020304" pitchFamily="18" charset="0"/>
              </a:rPr>
              <a:t>The Colosseum, </a:t>
            </a:r>
            <a:r>
              <a:rPr lang="en-US" sz="2400" b="1" dirty="0">
                <a:solidFill>
                  <a:prstClr val="black"/>
                </a:solidFill>
                <a:latin typeface="Times New Roman" panose="02020603050405020304" pitchFamily="18" charset="0"/>
                <a:cs typeface="Times New Roman" panose="02020603050405020304" pitchFamily="18" charset="0"/>
              </a:rPr>
              <a:t>Rome</a:t>
            </a:r>
            <a:endParaRPr lang="en-US" b="1" dirty="0"/>
          </a:p>
        </p:txBody>
      </p:sp>
    </p:spTree>
    <p:extLst>
      <p:ext uri="{BB962C8B-B14F-4D97-AF65-F5344CB8AC3E}">
        <p14:creationId xmlns:p14="http://schemas.microsoft.com/office/powerpoint/2010/main" val="3514531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2752" y="1434681"/>
            <a:ext cx="9634653" cy="4154984"/>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 theatre is a place in which a play is performed.</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word theatre is derived from the ancient Greek word </a:t>
            </a:r>
            <a:r>
              <a:rPr lang="en-US" sz="2400" dirty="0" err="1">
                <a:latin typeface="Times New Roman" panose="02020603050405020304" pitchFamily="18" charset="0"/>
                <a:cs typeface="Times New Roman" panose="02020603050405020304" pitchFamily="18" charset="0"/>
              </a:rPr>
              <a:t>Théatron</a:t>
            </a:r>
            <a:r>
              <a:rPr lang="en-US" sz="2400" dirty="0">
                <a:latin typeface="Times New Roman" panose="02020603050405020304" pitchFamily="18" charset="0"/>
                <a:cs typeface="Times New Roman" panose="02020603050405020304" pitchFamily="18" charset="0"/>
              </a:rPr>
              <a:t>, which means </a:t>
            </a:r>
            <a:r>
              <a:rPr lang="en-US" sz="2400" b="1" dirty="0">
                <a:latin typeface="Times New Roman" panose="02020603050405020304" pitchFamily="18" charset="0"/>
                <a:cs typeface="Times New Roman" panose="02020603050405020304" pitchFamily="18" charset="0"/>
              </a:rPr>
              <a:t>a place for viewing</a:t>
            </a:r>
            <a:r>
              <a:rPr lang="en-US" sz="2400" dirty="0" smtClean="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Theatre is a building, part of a building, or outdoor area for housing dramatic presentations, stage entertainments, or motion-picture shows.</a:t>
            </a:r>
          </a:p>
          <a:p>
            <a:endParaRPr lang="en-US" sz="2400" b="1"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Theatre can be big or small, indoor or outdoor, purpose-built or borrowed. Sometimes plays are performed in spaces that are not really theatres at all e.g. in a park, on a sidewalk or in a private home.</a:t>
            </a:r>
          </a:p>
        </p:txBody>
      </p:sp>
    </p:spTree>
    <p:extLst>
      <p:ext uri="{BB962C8B-B14F-4D97-AF65-F5344CB8AC3E}">
        <p14:creationId xmlns:p14="http://schemas.microsoft.com/office/powerpoint/2010/main" val="3486276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9493" y="2432209"/>
            <a:ext cx="8925636" cy="1200329"/>
          </a:xfrm>
          <a:prstGeom prst="rect">
            <a:avLst/>
          </a:prstGeom>
        </p:spPr>
        <p:txBody>
          <a:bodyPr wrap="square">
            <a:spAutoFit/>
          </a:bodyPr>
          <a:lstStyle/>
          <a:p>
            <a:pPr lvl="0"/>
            <a:r>
              <a:rPr lang="en-US" sz="2400" dirty="0">
                <a:solidFill>
                  <a:prstClr val="black"/>
                </a:solidFill>
                <a:latin typeface="Times New Roman" panose="02020603050405020304" pitchFamily="18" charset="0"/>
                <a:cs typeface="Times New Roman" panose="02020603050405020304" pitchFamily="18" charset="0"/>
              </a:rPr>
              <a:t>By the 5</a:t>
            </a:r>
            <a:r>
              <a:rPr lang="en-US" sz="2400" baseline="30000" dirty="0">
                <a:solidFill>
                  <a:prstClr val="black"/>
                </a:solidFill>
                <a:latin typeface="Times New Roman" panose="02020603050405020304" pitchFamily="18" charset="0"/>
                <a:cs typeface="Times New Roman" panose="02020603050405020304" pitchFamily="18" charset="0"/>
              </a:rPr>
              <a:t>th</a:t>
            </a:r>
            <a:r>
              <a:rPr lang="en-US" sz="2400" dirty="0">
                <a:solidFill>
                  <a:prstClr val="black"/>
                </a:solidFill>
                <a:latin typeface="Times New Roman" panose="02020603050405020304" pitchFamily="18" charset="0"/>
                <a:cs typeface="Times New Roman" panose="02020603050405020304" pitchFamily="18" charset="0"/>
              </a:rPr>
              <a:t> century Rome was falling apart. By this time theatre changed its course and becomes more of a religious and moral place, which continued until 15</a:t>
            </a:r>
            <a:r>
              <a:rPr lang="en-US" sz="2400" baseline="30000" dirty="0">
                <a:solidFill>
                  <a:prstClr val="black"/>
                </a:solidFill>
                <a:latin typeface="Times New Roman" panose="02020603050405020304" pitchFamily="18" charset="0"/>
                <a:cs typeface="Times New Roman" panose="02020603050405020304" pitchFamily="18" charset="0"/>
              </a:rPr>
              <a:t>th</a:t>
            </a:r>
            <a:r>
              <a:rPr lang="en-US" sz="2400" dirty="0">
                <a:solidFill>
                  <a:prstClr val="black"/>
                </a:solidFill>
                <a:latin typeface="Times New Roman" panose="02020603050405020304" pitchFamily="18" charset="0"/>
                <a:cs typeface="Times New Roman" panose="02020603050405020304" pitchFamily="18" charset="0"/>
              </a:rPr>
              <a:t> century. Here theatre faces a major role in religion. </a:t>
            </a:r>
          </a:p>
        </p:txBody>
      </p:sp>
    </p:spTree>
    <p:extLst>
      <p:ext uri="{BB962C8B-B14F-4D97-AF65-F5344CB8AC3E}">
        <p14:creationId xmlns:p14="http://schemas.microsoft.com/office/powerpoint/2010/main" val="2513624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8047" y="286084"/>
            <a:ext cx="3166946" cy="1077218"/>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Sanskrit Theatre</a:t>
            </a:r>
          </a:p>
          <a:p>
            <a:pPr algn="ctr"/>
            <a:r>
              <a:rPr lang="en-US" sz="3200" b="1" dirty="0" smtClean="0">
                <a:latin typeface="Times New Roman" panose="02020603050405020304" pitchFamily="18" charset="0"/>
                <a:cs typeface="Times New Roman" panose="02020603050405020304" pitchFamily="18" charset="0"/>
              </a:rPr>
              <a:t>(South Asia)</a:t>
            </a:r>
            <a:endParaRPr lang="en-US" sz="32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806216" y="1447602"/>
            <a:ext cx="10630608"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Sanskrit drama is part of the classical literature of India, which flourished from about 1500 BC to about 1100 AD.</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32463" t="34022" r="32612" b="26556"/>
          <a:stretch/>
        </p:blipFill>
        <p:spPr>
          <a:xfrm>
            <a:off x="2511188" y="2362899"/>
            <a:ext cx="7083189" cy="4495101"/>
          </a:xfrm>
          <a:prstGeom prst="rect">
            <a:avLst/>
          </a:prstGeom>
        </p:spPr>
      </p:pic>
    </p:spTree>
    <p:extLst>
      <p:ext uri="{BB962C8B-B14F-4D97-AF65-F5344CB8AC3E}">
        <p14:creationId xmlns:p14="http://schemas.microsoft.com/office/powerpoint/2010/main" val="911770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57185" y="186811"/>
            <a:ext cx="303313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Chinese Theatre</a:t>
            </a:r>
            <a:endParaRPr lang="en-US" sz="32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33760" y="990886"/>
            <a:ext cx="987998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Chinese theatre is known for </a:t>
            </a:r>
            <a:r>
              <a:rPr lang="en-US" sz="2400" dirty="0" smtClean="0">
                <a:latin typeface="Times New Roman" panose="02020603050405020304" pitchFamily="18" charset="0"/>
                <a:cs typeface="Times New Roman" panose="02020603050405020304" pitchFamily="18" charset="0"/>
              </a:rPr>
              <a:t>the </a:t>
            </a:r>
            <a:r>
              <a:rPr lang="en-US" sz="2400" dirty="0" smtClean="0">
                <a:latin typeface="Times New Roman" panose="02020603050405020304" pitchFamily="18" charset="0"/>
                <a:cs typeface="Times New Roman" panose="02020603050405020304" pitchFamily="18" charset="0"/>
              </a:rPr>
              <a:t>popular image of the Chinese dancing dragon.</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9291" t="17894" r="9889" b="6447"/>
          <a:stretch/>
        </p:blipFill>
        <p:spPr>
          <a:xfrm>
            <a:off x="1133760" y="1671851"/>
            <a:ext cx="9853684" cy="5186149"/>
          </a:xfrm>
          <a:prstGeom prst="rect">
            <a:avLst/>
          </a:prstGeom>
        </p:spPr>
      </p:pic>
    </p:spTree>
    <p:extLst>
      <p:ext uri="{BB962C8B-B14F-4D97-AF65-F5344CB8AC3E}">
        <p14:creationId xmlns:p14="http://schemas.microsoft.com/office/powerpoint/2010/main" val="3288658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1176" y="476909"/>
            <a:ext cx="4659547"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Japanese </a:t>
            </a:r>
            <a:r>
              <a:rPr lang="en-US" sz="3200" b="1" i="1" dirty="0" smtClean="0">
                <a:latin typeface="Times New Roman" panose="02020603050405020304" pitchFamily="18" charset="0"/>
                <a:cs typeface="Times New Roman" panose="02020603050405020304" pitchFamily="18" charset="0"/>
              </a:rPr>
              <a:t>Kabuki</a:t>
            </a:r>
            <a:r>
              <a:rPr lang="en-US" sz="3200" b="1" dirty="0" smtClean="0">
                <a:latin typeface="Times New Roman" panose="02020603050405020304" pitchFamily="18" charset="0"/>
                <a:cs typeface="Times New Roman" panose="02020603050405020304" pitchFamily="18" charset="0"/>
              </a:rPr>
              <a:t> Theatre</a:t>
            </a:r>
            <a:endParaRPr lang="en-US" sz="32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806215" y="1209244"/>
            <a:ext cx="10969471" cy="830997"/>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Kabuki</a:t>
            </a:r>
            <a:r>
              <a:rPr lang="en-US" sz="2400" dirty="0" smtClean="0">
                <a:latin typeface="Times New Roman" panose="02020603050405020304" pitchFamily="18" charset="0"/>
                <a:cs typeface="Times New Roman" panose="02020603050405020304" pitchFamily="18" charset="0"/>
              </a:rPr>
              <a:t> is a classical Japanese dance-drama known for its stylization and elaborate make-up worn by some of its performers.</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30560" t="31633" r="30485" b="23370"/>
          <a:stretch/>
        </p:blipFill>
        <p:spPr>
          <a:xfrm>
            <a:off x="2524836" y="2160505"/>
            <a:ext cx="7233313" cy="4697495"/>
          </a:xfrm>
          <a:prstGeom prst="rect">
            <a:avLst/>
          </a:prstGeom>
        </p:spPr>
      </p:pic>
    </p:spTree>
    <p:extLst>
      <p:ext uri="{BB962C8B-B14F-4D97-AF65-F5344CB8AC3E}">
        <p14:creationId xmlns:p14="http://schemas.microsoft.com/office/powerpoint/2010/main" val="2590310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5213" y="136065"/>
            <a:ext cx="3031469"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English Theatre</a:t>
            </a:r>
            <a:endParaRPr lang="en-US" sz="32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06211" y="707192"/>
            <a:ext cx="10969471" cy="2308324"/>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Seen as something sinful that needed to be driven out of the society, theatre took a big pause during 1642 and 1660 in </a:t>
            </a:r>
            <a:r>
              <a:rPr lang="en-US" sz="2400" dirty="0" smtClean="0">
                <a:latin typeface="Times New Roman" panose="02020603050405020304" pitchFamily="18" charset="0"/>
                <a:cs typeface="Times New Roman" panose="02020603050405020304" pitchFamily="18" charset="0"/>
              </a:rPr>
              <a:t>England.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Pageant Plays</a:t>
            </a:r>
          </a:p>
          <a:p>
            <a:r>
              <a:rPr lang="en-US" sz="2400" dirty="0" smtClean="0">
                <a:latin typeface="Times New Roman" panose="02020603050405020304" pitchFamily="18" charset="0"/>
                <a:cs typeface="Times New Roman" panose="02020603050405020304" pitchFamily="18" charset="0"/>
              </a:rPr>
              <a:t>While theatre was frowned upon, Pageant Plays were developed from biblical texts and allowed to stay within the churches, on a special movable stage or cart</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893324" y="3052133"/>
            <a:ext cx="6769289" cy="3805867"/>
          </a:xfrm>
          <a:prstGeom prst="rect">
            <a:avLst/>
          </a:prstGeom>
        </p:spPr>
      </p:pic>
    </p:spTree>
    <p:extLst>
      <p:ext uri="{BB962C8B-B14F-4D97-AF65-F5344CB8AC3E}">
        <p14:creationId xmlns:p14="http://schemas.microsoft.com/office/powerpoint/2010/main" val="209052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3539" y="513435"/>
            <a:ext cx="10517876" cy="2308324"/>
          </a:xfrm>
          <a:prstGeom prst="rect">
            <a:avLst/>
          </a:prstGeom>
        </p:spPr>
        <p:txBody>
          <a:bodyPr wrap="square">
            <a:spAutoFit/>
          </a:bodyPr>
          <a:lstStyle/>
          <a:p>
            <a:pPr lvl="0"/>
            <a:r>
              <a:rPr lang="en-US" sz="2400" dirty="0">
                <a:solidFill>
                  <a:prstClr val="black"/>
                </a:solidFill>
                <a:latin typeface="Times New Roman" panose="02020603050405020304" pitchFamily="18" charset="0"/>
                <a:cs typeface="Times New Roman" panose="02020603050405020304" pitchFamily="18" charset="0"/>
              </a:rPr>
              <a:t>In 1660, Charles II returns to the throne from exile during the Restoration. Theatre and arts once again begin to rise in public favor.</a:t>
            </a:r>
          </a:p>
          <a:p>
            <a:pPr lvl="0"/>
            <a:endParaRPr lang="en-US" sz="2400" dirty="0">
              <a:solidFill>
                <a:prstClr val="black"/>
              </a:solidFill>
              <a:latin typeface="Times New Roman" panose="02020603050405020304" pitchFamily="18" charset="0"/>
              <a:cs typeface="Times New Roman" panose="02020603050405020304" pitchFamily="18" charset="0"/>
            </a:endParaRPr>
          </a:p>
          <a:p>
            <a:pPr lvl="0"/>
            <a:r>
              <a:rPr lang="en-US" sz="2400" b="1" dirty="0">
                <a:solidFill>
                  <a:prstClr val="black"/>
                </a:solidFill>
                <a:latin typeface="Times New Roman" panose="02020603050405020304" pitchFamily="18" charset="0"/>
                <a:cs typeface="Times New Roman" panose="02020603050405020304" pitchFamily="18" charset="0"/>
              </a:rPr>
              <a:t>Morality Plays</a:t>
            </a:r>
          </a:p>
          <a:p>
            <a:pPr lvl="0"/>
            <a:r>
              <a:rPr lang="en-US" sz="2400" dirty="0">
                <a:solidFill>
                  <a:prstClr val="black"/>
                </a:solidFill>
                <a:latin typeface="Times New Roman" panose="02020603050405020304" pitchFamily="18" charset="0"/>
                <a:cs typeface="Times New Roman" panose="02020603050405020304" pitchFamily="18" charset="0"/>
              </a:rPr>
              <a:t>Popular in the 15</a:t>
            </a:r>
            <a:r>
              <a:rPr lang="en-US" sz="2400" baseline="30000" dirty="0">
                <a:solidFill>
                  <a:prstClr val="black"/>
                </a:solidFill>
                <a:latin typeface="Times New Roman" panose="02020603050405020304" pitchFamily="18" charset="0"/>
                <a:cs typeface="Times New Roman" panose="02020603050405020304" pitchFamily="18" charset="0"/>
              </a:rPr>
              <a:t>th</a:t>
            </a:r>
            <a:r>
              <a:rPr lang="en-US" sz="2400" dirty="0">
                <a:solidFill>
                  <a:prstClr val="black"/>
                </a:solidFill>
                <a:latin typeface="Times New Roman" panose="02020603050405020304" pitchFamily="18" charset="0"/>
                <a:cs typeface="Times New Roman" panose="02020603050405020304" pitchFamily="18" charset="0"/>
              </a:rPr>
              <a:t> and early 16</a:t>
            </a:r>
            <a:r>
              <a:rPr lang="en-US" sz="2400" baseline="30000" dirty="0">
                <a:solidFill>
                  <a:prstClr val="black"/>
                </a:solidFill>
                <a:latin typeface="Times New Roman" panose="02020603050405020304" pitchFamily="18" charset="0"/>
                <a:cs typeface="Times New Roman" panose="02020603050405020304" pitchFamily="18" charset="0"/>
              </a:rPr>
              <a:t>th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smtClean="0">
                <a:solidFill>
                  <a:prstClr val="black"/>
                </a:solidFill>
                <a:latin typeface="Times New Roman" panose="02020603050405020304" pitchFamily="18" charset="0"/>
                <a:cs typeface="Times New Roman" panose="02020603050405020304" pitchFamily="18" charset="0"/>
              </a:rPr>
              <a:t>centuries, </a:t>
            </a:r>
            <a:r>
              <a:rPr lang="en-US" sz="2400" dirty="0">
                <a:solidFill>
                  <a:prstClr val="black"/>
                </a:solidFill>
                <a:latin typeface="Times New Roman" panose="02020603050405020304" pitchFamily="18" charset="0"/>
                <a:cs typeface="Times New Roman" panose="02020603050405020304" pitchFamily="18" charset="0"/>
              </a:rPr>
              <a:t>Morality Plays present a lesson about good conduct and character. </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31567" t="33226" r="31493" b="30140"/>
          <a:stretch/>
        </p:blipFill>
        <p:spPr>
          <a:xfrm>
            <a:off x="2374710" y="2857179"/>
            <a:ext cx="7233314" cy="4033120"/>
          </a:xfrm>
          <a:prstGeom prst="rect">
            <a:avLst/>
          </a:prstGeom>
        </p:spPr>
      </p:pic>
    </p:spTree>
    <p:extLst>
      <p:ext uri="{BB962C8B-B14F-4D97-AF65-F5344CB8AC3E}">
        <p14:creationId xmlns:p14="http://schemas.microsoft.com/office/powerpoint/2010/main" val="2790165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289" y="1075429"/>
            <a:ext cx="9720536" cy="4154984"/>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William Shakespeare </a:t>
            </a:r>
            <a:r>
              <a:rPr lang="en-US" sz="2400" dirty="0" smtClean="0">
                <a:latin typeface="Times New Roman" panose="02020603050405020304" pitchFamily="18" charset="0"/>
                <a:cs typeface="Times New Roman" panose="02020603050405020304" pitchFamily="18" charset="0"/>
              </a:rPr>
              <a:t>(1564-1616), an English poet</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playwright, actor and producer, was a best dramatist. He produced 17 comedies and 12 tragedies, permanently changing the face of theatre. Shakespeare also pioneered the genre of tragicomedy such as “The </a:t>
            </a:r>
            <a:r>
              <a:rPr lang="en-US" sz="2400" dirty="0">
                <a:latin typeface="Times New Roman" panose="02020603050405020304" pitchFamily="18" charset="0"/>
                <a:cs typeface="Times New Roman" panose="02020603050405020304" pitchFamily="18" charset="0"/>
              </a:rPr>
              <a:t>Merchant of </a:t>
            </a:r>
            <a:r>
              <a:rPr lang="en-US" sz="2400" dirty="0" smtClean="0">
                <a:latin typeface="Times New Roman" panose="02020603050405020304" pitchFamily="18" charset="0"/>
                <a:cs typeface="Times New Roman" panose="02020603050405020304" pitchFamily="18" charset="0"/>
              </a:rPr>
              <a:t>Venice”.</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Tragicomedy</a:t>
            </a:r>
          </a:p>
          <a:p>
            <a:r>
              <a:rPr lang="en-US" sz="2400" dirty="0" smtClean="0">
                <a:latin typeface="Times New Roman" panose="02020603050405020304" pitchFamily="18" charset="0"/>
                <a:cs typeface="Times New Roman" panose="02020603050405020304" pitchFamily="18" charset="0"/>
              </a:rPr>
              <a:t>A play containing elements of both comedy and tragedy.</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Shakespeare also wrote a lot of </a:t>
            </a:r>
          </a:p>
          <a:p>
            <a:pPr marL="342900" indent="-342900">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History Theatre</a:t>
            </a:r>
          </a:p>
          <a:p>
            <a:pPr marL="342900" indent="-342900">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The Globe Theatre</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544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1140" y="117456"/>
            <a:ext cx="10860275" cy="6105923"/>
          </a:xfrm>
          <a:prstGeom prst="rect">
            <a:avLst/>
          </a:prstGeom>
        </p:spPr>
      </p:pic>
      <p:sp>
        <p:nvSpPr>
          <p:cNvPr id="3" name="Rectangle 2"/>
          <p:cNvSpPr/>
          <p:nvPr/>
        </p:nvSpPr>
        <p:spPr>
          <a:xfrm>
            <a:off x="4395276" y="6287151"/>
            <a:ext cx="3332002" cy="461665"/>
          </a:xfrm>
          <a:prstGeom prst="rect">
            <a:avLst/>
          </a:prstGeom>
        </p:spPr>
        <p:txBody>
          <a:bodyPr wrap="none">
            <a:spAutoFit/>
          </a:bodyPr>
          <a:lstStyle/>
          <a:p>
            <a:r>
              <a:rPr lang="en-US" sz="2400" b="1" dirty="0">
                <a:solidFill>
                  <a:prstClr val="black"/>
                </a:solidFill>
                <a:latin typeface="Times New Roman" panose="02020603050405020304" pitchFamily="18" charset="0"/>
                <a:cs typeface="Times New Roman" panose="02020603050405020304" pitchFamily="18" charset="0"/>
              </a:rPr>
              <a:t>The Merchant of Venice</a:t>
            </a:r>
            <a:endParaRPr lang="en-US" b="1" dirty="0"/>
          </a:p>
        </p:txBody>
      </p:sp>
    </p:spTree>
    <p:extLst>
      <p:ext uri="{BB962C8B-B14F-4D97-AF65-F5344CB8AC3E}">
        <p14:creationId xmlns:p14="http://schemas.microsoft.com/office/powerpoint/2010/main" val="3810189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97211" y="354429"/>
            <a:ext cx="3387477"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American Theatre</a:t>
            </a:r>
            <a:endParaRPr lang="en-US" sz="32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54588" y="1066220"/>
            <a:ext cx="10672721"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American </a:t>
            </a:r>
            <a:r>
              <a:rPr lang="en-US" sz="2400" b="1" dirty="0" smtClean="0">
                <a:latin typeface="Times New Roman" panose="02020603050405020304" pitchFamily="18" charset="0"/>
                <a:cs typeface="Times New Roman" panose="02020603050405020304" pitchFamily="18" charset="0"/>
              </a:rPr>
              <a:t>Broadway</a:t>
            </a:r>
            <a:r>
              <a:rPr lang="en-US" sz="2400" dirty="0" smtClean="0">
                <a:latin typeface="Times New Roman" panose="02020603050405020304" pitchFamily="18" charset="0"/>
                <a:cs typeface="Times New Roman" panose="02020603050405020304" pitchFamily="18" charset="0"/>
              </a:rPr>
              <a:t> theatre is the contemporary theatre where majority of the shows are musicals.</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srcRect l="22724" t="24464" r="22649" b="16203"/>
          <a:stretch/>
        </p:blipFill>
        <p:spPr>
          <a:xfrm>
            <a:off x="2074460" y="2024234"/>
            <a:ext cx="7915701" cy="4833766"/>
          </a:xfrm>
          <a:prstGeom prst="rect">
            <a:avLst/>
          </a:prstGeom>
        </p:spPr>
      </p:pic>
    </p:spTree>
    <p:extLst>
      <p:ext uri="{BB962C8B-B14F-4D97-AF65-F5344CB8AC3E}">
        <p14:creationId xmlns:p14="http://schemas.microsoft.com/office/powerpoint/2010/main" val="1129955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68913" y="2592661"/>
            <a:ext cx="5338359" cy="707886"/>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Types of Theatre Stages</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9944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2099" y="1198955"/>
            <a:ext cx="10214516" cy="4524315"/>
          </a:xfrm>
          <a:prstGeom prst="rect">
            <a:avLst/>
          </a:prstGeom>
        </p:spPr>
        <p:txBody>
          <a:bodyPr wrap="square">
            <a:spAutoFit/>
          </a:bodyPr>
          <a:lstStyle/>
          <a:p>
            <a:pPr lvl="0"/>
            <a:r>
              <a:rPr lang="en-US" sz="2400" dirty="0">
                <a:solidFill>
                  <a:prstClr val="black"/>
                </a:solidFill>
                <a:latin typeface="Times New Roman" panose="02020603050405020304" pitchFamily="18" charset="0"/>
                <a:cs typeface="Times New Roman" panose="02020603050405020304" pitchFamily="18" charset="0"/>
              </a:rPr>
              <a:t>Theatre also refers to the performance of plays, as well as to the body of literature that is not written to be performed. </a:t>
            </a:r>
          </a:p>
          <a:p>
            <a:pPr lvl="0"/>
            <a:endParaRPr lang="en-US" sz="2400" dirty="0" smtClean="0">
              <a:solidFill>
                <a:prstClr val="black"/>
              </a:solidFill>
              <a:latin typeface="Times New Roman" panose="02020603050405020304" pitchFamily="18" charset="0"/>
              <a:cs typeface="Times New Roman" panose="02020603050405020304" pitchFamily="18" charset="0"/>
            </a:endParaRPr>
          </a:p>
          <a:p>
            <a:pPr lvl="0"/>
            <a:endParaRPr lang="en-US" sz="2400" dirty="0">
              <a:solidFill>
                <a:prstClr val="black"/>
              </a:solidFill>
              <a:latin typeface="Times New Roman" panose="02020603050405020304" pitchFamily="18" charset="0"/>
              <a:cs typeface="Times New Roman" panose="02020603050405020304" pitchFamily="18" charset="0"/>
            </a:endParaRPr>
          </a:p>
          <a:p>
            <a:pPr lvl="0"/>
            <a:r>
              <a:rPr lang="en-US" sz="2400" b="1" dirty="0">
                <a:solidFill>
                  <a:prstClr val="black"/>
                </a:solidFill>
                <a:latin typeface="Times New Roman" panose="02020603050405020304" pitchFamily="18" charset="0"/>
                <a:cs typeface="Times New Roman" panose="02020603050405020304" pitchFamily="18" charset="0"/>
              </a:rPr>
              <a:t>Theatre is a deliberate performance created  by live actors and intended for a live audience, typically making use of scripted language. However, there are some exceptions.</a:t>
            </a:r>
          </a:p>
          <a:p>
            <a:pPr lvl="0"/>
            <a:endParaRPr lang="en-US" sz="2400" dirty="0" smtClean="0">
              <a:solidFill>
                <a:prstClr val="black"/>
              </a:solidFill>
              <a:latin typeface="Times New Roman" panose="02020603050405020304" pitchFamily="18" charset="0"/>
              <a:cs typeface="Times New Roman" panose="02020603050405020304" pitchFamily="18" charset="0"/>
            </a:endParaRPr>
          </a:p>
          <a:p>
            <a:pPr lvl="0"/>
            <a:endParaRPr lang="en-US" sz="2400" dirty="0">
              <a:solidFill>
                <a:prstClr val="black"/>
              </a:solidFill>
              <a:latin typeface="Times New Roman" panose="02020603050405020304" pitchFamily="18" charset="0"/>
              <a:cs typeface="Times New Roman" panose="02020603050405020304" pitchFamily="18" charset="0"/>
            </a:endParaRPr>
          </a:p>
          <a:p>
            <a:pPr lvl="0"/>
            <a:r>
              <a:rPr lang="en-US" sz="2400" b="1" dirty="0">
                <a:solidFill>
                  <a:prstClr val="black"/>
                </a:solidFill>
                <a:latin typeface="Times New Roman" panose="02020603050405020304" pitchFamily="18" charset="0"/>
                <a:cs typeface="Times New Roman" panose="02020603050405020304" pitchFamily="18" charset="0"/>
              </a:rPr>
              <a:t>Improvisational theatre </a:t>
            </a:r>
            <a:r>
              <a:rPr lang="en-US" sz="2400" dirty="0">
                <a:solidFill>
                  <a:prstClr val="black"/>
                </a:solidFill>
                <a:latin typeface="Times New Roman" panose="02020603050405020304" pitchFamily="18" charset="0"/>
                <a:cs typeface="Times New Roman" panose="02020603050405020304" pitchFamily="18" charset="0"/>
              </a:rPr>
              <a:t>or </a:t>
            </a:r>
            <a:r>
              <a:rPr lang="en-US" sz="2400" b="1" dirty="0">
                <a:solidFill>
                  <a:prstClr val="black"/>
                </a:solidFill>
                <a:latin typeface="Times New Roman" panose="02020603050405020304" pitchFamily="18" charset="0"/>
                <a:cs typeface="Times New Roman" panose="02020603050405020304" pitchFamily="18" charset="0"/>
              </a:rPr>
              <a:t>improvised play</a:t>
            </a:r>
            <a:r>
              <a:rPr lang="en-US" sz="2400" dirty="0">
                <a:solidFill>
                  <a:prstClr val="black"/>
                </a:solidFill>
                <a:latin typeface="Times New Roman" panose="02020603050405020304" pitchFamily="18" charset="0"/>
                <a:cs typeface="Times New Roman" panose="02020603050405020304" pitchFamily="18" charset="0"/>
              </a:rPr>
              <a:t>, is the form of theatre, often comedy, in which most or all of what is performed is unplanned or unscripted i.e. created spontaneously by the performers.</a:t>
            </a:r>
          </a:p>
        </p:txBody>
      </p:sp>
    </p:spTree>
    <p:extLst>
      <p:ext uri="{BB962C8B-B14F-4D97-AF65-F5344CB8AC3E}">
        <p14:creationId xmlns:p14="http://schemas.microsoft.com/office/powerpoint/2010/main" val="326991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38442" y="2088128"/>
            <a:ext cx="6153558" cy="3459687"/>
          </a:xfrm>
          <a:prstGeom prst="rect">
            <a:avLst/>
          </a:prstGeom>
        </p:spPr>
      </p:pic>
      <p:pic>
        <p:nvPicPr>
          <p:cNvPr id="3" name="Picture 2"/>
          <p:cNvPicPr>
            <a:picLocks noChangeAspect="1"/>
          </p:cNvPicPr>
          <p:nvPr/>
        </p:nvPicPr>
        <p:blipFill rotWithShape="1">
          <a:blip r:embed="rId3"/>
          <a:srcRect l="17845" t="16810" r="17801" b="16841"/>
          <a:stretch/>
        </p:blipFill>
        <p:spPr>
          <a:xfrm>
            <a:off x="-1" y="2088128"/>
            <a:ext cx="5968621" cy="3459687"/>
          </a:xfrm>
          <a:prstGeom prst="rect">
            <a:avLst/>
          </a:prstGeom>
        </p:spPr>
      </p:pic>
      <p:sp>
        <p:nvSpPr>
          <p:cNvPr id="4" name="TextBox 3"/>
          <p:cNvSpPr txBox="1"/>
          <p:nvPr/>
        </p:nvSpPr>
        <p:spPr>
          <a:xfrm>
            <a:off x="1724831" y="993544"/>
            <a:ext cx="8487577"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Proscenium Theatre </a:t>
            </a:r>
            <a:r>
              <a:rPr lang="en-US" sz="2400" dirty="0" smtClean="0">
                <a:latin typeface="Times New Roman" panose="02020603050405020304" pitchFamily="18" charset="0"/>
                <a:cs typeface="Times New Roman" panose="02020603050405020304" pitchFamily="18" charset="0"/>
              </a:rPr>
              <a:t>has a stage with a border like a picture frame.</a:t>
            </a:r>
            <a:endParaRPr lang="en-US" sz="24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830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49672" y="2840728"/>
            <a:ext cx="7142328" cy="4015598"/>
          </a:xfrm>
          <a:prstGeom prst="rect">
            <a:avLst/>
          </a:prstGeom>
        </p:spPr>
      </p:pic>
      <p:sp>
        <p:nvSpPr>
          <p:cNvPr id="3" name="TextBox 2"/>
          <p:cNvSpPr txBox="1"/>
          <p:nvPr/>
        </p:nvSpPr>
        <p:spPr>
          <a:xfrm>
            <a:off x="1529880" y="966248"/>
            <a:ext cx="8733237"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Thrust Theatre </a:t>
            </a:r>
            <a:r>
              <a:rPr lang="en-US" sz="2400" dirty="0" smtClean="0">
                <a:latin typeface="Times New Roman" panose="02020603050405020304" pitchFamily="18" charset="0"/>
                <a:cs typeface="Times New Roman" panose="02020603050405020304" pitchFamily="18" charset="0"/>
              </a:rPr>
              <a:t>has a stage surrounded by audience on three sides.</a:t>
            </a:r>
            <a:endParaRPr lang="en-US" sz="2400" b="1" dirty="0" smtClean="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srcRect l="25970" t="14709" r="26119" b="14809"/>
          <a:stretch/>
        </p:blipFill>
        <p:spPr>
          <a:xfrm>
            <a:off x="1" y="2792610"/>
            <a:ext cx="4913193" cy="4063715"/>
          </a:xfrm>
          <a:prstGeom prst="rect">
            <a:avLst/>
          </a:prstGeom>
        </p:spPr>
      </p:pic>
    </p:spTree>
    <p:extLst>
      <p:ext uri="{BB962C8B-B14F-4D97-AF65-F5344CB8AC3E}">
        <p14:creationId xmlns:p14="http://schemas.microsoft.com/office/powerpoint/2010/main" val="3376311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39990" y="2441727"/>
            <a:ext cx="7852010" cy="4414600"/>
          </a:xfrm>
          <a:prstGeom prst="rect">
            <a:avLst/>
          </a:prstGeom>
        </p:spPr>
      </p:pic>
      <p:pic>
        <p:nvPicPr>
          <p:cNvPr id="3" name="Picture 2"/>
          <p:cNvPicPr>
            <a:picLocks noChangeAspect="1"/>
          </p:cNvPicPr>
          <p:nvPr/>
        </p:nvPicPr>
        <p:blipFill rotWithShape="1">
          <a:blip r:embed="rId3"/>
          <a:srcRect l="30895" t="15107" r="31045" b="14411"/>
          <a:stretch/>
        </p:blipFill>
        <p:spPr>
          <a:xfrm>
            <a:off x="1" y="2337633"/>
            <a:ext cx="4339988" cy="4518693"/>
          </a:xfrm>
          <a:prstGeom prst="rect">
            <a:avLst/>
          </a:prstGeom>
        </p:spPr>
      </p:pic>
      <p:sp>
        <p:nvSpPr>
          <p:cNvPr id="4" name="TextBox 3"/>
          <p:cNvSpPr txBox="1"/>
          <p:nvPr/>
        </p:nvSpPr>
        <p:spPr>
          <a:xfrm>
            <a:off x="1529880" y="966248"/>
            <a:ext cx="8733237"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Arena Theatre </a:t>
            </a:r>
            <a:r>
              <a:rPr lang="en-US" sz="2400" dirty="0" smtClean="0">
                <a:latin typeface="Times New Roman" panose="02020603050405020304" pitchFamily="18" charset="0"/>
                <a:cs typeface="Times New Roman" panose="02020603050405020304" pitchFamily="18" charset="0"/>
              </a:rPr>
              <a:t>has a central stage surrounded by audience on all sides.</a:t>
            </a:r>
            <a:endParaRPr lang="en-US" sz="24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683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6215" y="1209244"/>
            <a:ext cx="10969471" cy="1631216"/>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Purpose of Theatre</a:t>
            </a:r>
          </a:p>
          <a:p>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Theatre has a moral purpose i.e. to teach the human heart the knowledge of itself, through its sympathies and antipathies.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475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9367" y="1323832"/>
            <a:ext cx="9689910" cy="3416320"/>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Actors and Audience</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Theatre requires at least one actor and one audience member.</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Most of the plays use human actors, while there are plays performed by robots and laptops with voice synthesizers.</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Plays are also performed by animals and by puppets, which are certainly controlled by a human.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4682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642" y="1813820"/>
            <a:ext cx="8468269" cy="2677656"/>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Theatre is an institution as old as civilization itself. It is a global phenomenon and a cultural expression and commentary on history, society, religion, politics, commerce, love and beyond.</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The state of modern theatre can be understood by the historical origin and evolution of theatre.</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7120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0682" y="1189528"/>
            <a:ext cx="10644977" cy="489364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Theatre first began in ancient Greece between the years 384 to 322 BCE.</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The Greeks had built theatres for ritualistic performances. Theatre is in fact seen as an evolution of religious ritual.</a:t>
            </a:r>
          </a:p>
          <a:p>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Worship gives rise to ritual, ritual becomes myth, and myth in turn becomes performance.</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Ritualistic theatres re-presents the old stories or ideas and makes them happen at the present moment. </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However, ritual and theatre are two distant things. In ritual the audience often participates, whereas in theatre they usually sit politely.</a:t>
            </a:r>
          </a:p>
        </p:txBody>
      </p:sp>
      <p:sp>
        <p:nvSpPr>
          <p:cNvPr id="3" name="TextBox 2"/>
          <p:cNvSpPr txBox="1"/>
          <p:nvPr/>
        </p:nvSpPr>
        <p:spPr>
          <a:xfrm>
            <a:off x="4638908" y="401447"/>
            <a:ext cx="2988527"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Greek Theatre</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4246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9074" y="459412"/>
            <a:ext cx="10928194" cy="6001643"/>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Dionysus was the ancient Greek god of theatre</a:t>
            </a:r>
            <a:r>
              <a:rPr lang="en-US" sz="2400" dirty="0" smtClean="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Greeks </a:t>
            </a:r>
            <a:r>
              <a:rPr lang="en-US" sz="2400" dirty="0">
                <a:latin typeface="Times New Roman" panose="02020603050405020304" pitchFamily="18" charset="0"/>
                <a:cs typeface="Times New Roman" panose="02020603050405020304" pitchFamily="18" charset="0"/>
              </a:rPr>
              <a:t>established drama, meaning to act or perform a role in a play, show, etc.</a:t>
            </a:r>
            <a:endParaRPr lang="en-US" sz="2400" dirty="0" smtClean="0">
              <a:solidFill>
                <a:prstClr val="black"/>
              </a:solidFill>
              <a:latin typeface="Times New Roman" panose="02020603050405020304" pitchFamily="18" charset="0"/>
              <a:cs typeface="Times New Roman" panose="02020603050405020304" pitchFamily="18" charset="0"/>
            </a:endParaRPr>
          </a:p>
          <a:p>
            <a:pPr lvl="0"/>
            <a:endParaRPr lang="en-US" sz="2400" dirty="0" smtClean="0">
              <a:solidFill>
                <a:prstClr val="black"/>
              </a:solidFill>
              <a:latin typeface="Times New Roman" panose="02020603050405020304" pitchFamily="18" charset="0"/>
              <a:cs typeface="Times New Roman" panose="02020603050405020304" pitchFamily="18" charset="0"/>
            </a:endParaRPr>
          </a:p>
          <a:p>
            <a:pPr lvl="0"/>
            <a:r>
              <a:rPr lang="en-US" sz="2400" dirty="0" smtClean="0">
                <a:solidFill>
                  <a:prstClr val="black"/>
                </a:solidFill>
                <a:latin typeface="Times New Roman" panose="02020603050405020304" pitchFamily="18" charset="0"/>
                <a:cs typeface="Times New Roman" panose="02020603050405020304" pitchFamily="18" charset="0"/>
              </a:rPr>
              <a:t>According to Aristotle, human beings have an in-built desire to imitate, to act, and to pretend, and that’s how we learn. This desire eventually gets refined and codified into theatre. </a:t>
            </a:r>
            <a:endParaRPr lang="en-US" sz="2400" dirty="0">
              <a:solidFill>
                <a:prstClr val="black"/>
              </a:solidFill>
              <a:latin typeface="Times New Roman" panose="02020603050405020304" pitchFamily="18" charset="0"/>
              <a:cs typeface="Times New Roman" panose="02020603050405020304" pitchFamily="18" charset="0"/>
            </a:endParaRPr>
          </a:p>
          <a:p>
            <a:pPr lvl="0"/>
            <a:endParaRPr lang="en-US" sz="2400" dirty="0" smtClean="0">
              <a:solidFill>
                <a:prstClr val="black"/>
              </a:solidFill>
              <a:latin typeface="Times New Roman" panose="02020603050405020304" pitchFamily="18" charset="0"/>
              <a:cs typeface="Times New Roman" panose="02020603050405020304" pitchFamily="18" charset="0"/>
            </a:endParaRPr>
          </a:p>
          <a:p>
            <a:pPr lvl="0"/>
            <a:r>
              <a:rPr lang="en-US" sz="2400" b="1" dirty="0" smtClean="0">
                <a:solidFill>
                  <a:prstClr val="black"/>
                </a:solidFill>
                <a:latin typeface="Times New Roman" panose="02020603050405020304" pitchFamily="18" charset="0"/>
                <a:cs typeface="Times New Roman" panose="02020603050405020304" pitchFamily="18" charset="0"/>
              </a:rPr>
              <a:t>The </a:t>
            </a:r>
            <a:r>
              <a:rPr lang="en-US" sz="2400" b="1" dirty="0">
                <a:solidFill>
                  <a:prstClr val="black"/>
                </a:solidFill>
                <a:latin typeface="Times New Roman" panose="02020603050405020304" pitchFamily="18" charset="0"/>
                <a:cs typeface="Times New Roman" panose="02020603050405020304" pitchFamily="18" charset="0"/>
              </a:rPr>
              <a:t>Greek drama consists of three genres </a:t>
            </a:r>
            <a:r>
              <a:rPr lang="en-US" sz="2400" dirty="0">
                <a:solidFill>
                  <a:prstClr val="black"/>
                </a:solidFill>
                <a:latin typeface="Times New Roman" panose="02020603050405020304" pitchFamily="18" charset="0"/>
                <a:cs typeface="Times New Roman" panose="02020603050405020304" pitchFamily="18" charset="0"/>
              </a:rPr>
              <a:t>i.e.</a:t>
            </a:r>
          </a:p>
          <a:p>
            <a:pPr marL="342900" lvl="0" indent="-342900">
              <a:buFont typeface="Arial" panose="020B0604020202020204" pitchFamily="34" charset="0"/>
              <a:buChar char="•"/>
            </a:pPr>
            <a:r>
              <a:rPr lang="en-US" sz="2400" b="1" dirty="0">
                <a:solidFill>
                  <a:prstClr val="black"/>
                </a:solidFill>
                <a:latin typeface="Times New Roman" panose="02020603050405020304" pitchFamily="18" charset="0"/>
                <a:cs typeface="Times New Roman" panose="02020603050405020304" pitchFamily="18" charset="0"/>
              </a:rPr>
              <a:t>Comedy</a:t>
            </a:r>
            <a:r>
              <a:rPr lang="en-US" sz="2400" dirty="0">
                <a:solidFill>
                  <a:prstClr val="black"/>
                </a:solidFill>
                <a:latin typeface="Times New Roman" panose="02020603050405020304" pitchFamily="18" charset="0"/>
                <a:cs typeface="Times New Roman" panose="02020603050405020304" pitchFamily="18" charset="0"/>
              </a:rPr>
              <a:t> – use of humor to show or point out the social dilemmas </a:t>
            </a:r>
          </a:p>
          <a:p>
            <a:pPr marL="342900" lvl="0" indent="-342900">
              <a:buFont typeface="Arial" panose="020B0604020202020204" pitchFamily="34" charset="0"/>
              <a:buChar char="•"/>
            </a:pPr>
            <a:r>
              <a:rPr lang="en-US" sz="2400" b="1" dirty="0">
                <a:solidFill>
                  <a:prstClr val="black"/>
                </a:solidFill>
                <a:latin typeface="Times New Roman" panose="02020603050405020304" pitchFamily="18" charset="0"/>
                <a:cs typeface="Times New Roman" panose="02020603050405020304" pitchFamily="18" charset="0"/>
              </a:rPr>
              <a:t>Tragedy</a:t>
            </a:r>
            <a:r>
              <a:rPr lang="en-US" sz="2400" dirty="0">
                <a:solidFill>
                  <a:prstClr val="black"/>
                </a:solidFill>
                <a:latin typeface="Times New Roman" panose="02020603050405020304" pitchFamily="18" charset="0"/>
                <a:cs typeface="Times New Roman" panose="02020603050405020304" pitchFamily="18" charset="0"/>
              </a:rPr>
              <a:t> – based on suffering and death. The main character becomes more popular after death. The chorus is the traditional part of Greek drama.</a:t>
            </a:r>
          </a:p>
          <a:p>
            <a:pPr marL="342900" lvl="0" indent="-342900">
              <a:buFont typeface="Arial" panose="020B0604020202020204" pitchFamily="34" charset="0"/>
              <a:buChar char="•"/>
            </a:pPr>
            <a:r>
              <a:rPr lang="en-US" sz="2400" b="1" dirty="0">
                <a:solidFill>
                  <a:prstClr val="black"/>
                </a:solidFill>
                <a:latin typeface="Times New Roman" panose="02020603050405020304" pitchFamily="18" charset="0"/>
                <a:cs typeface="Times New Roman" panose="02020603050405020304" pitchFamily="18" charset="0"/>
              </a:rPr>
              <a:t>Satyr </a:t>
            </a:r>
            <a:r>
              <a:rPr lang="en-US" sz="2400" dirty="0" smtClean="0">
                <a:solidFill>
                  <a:prstClr val="black"/>
                </a:solidFill>
                <a:latin typeface="Times New Roman" panose="02020603050405020304" pitchFamily="18" charset="0"/>
                <a:cs typeface="Times New Roman" panose="02020603050405020304" pitchFamily="18" charset="0"/>
              </a:rPr>
              <a:t>– preserves the </a:t>
            </a:r>
            <a:r>
              <a:rPr lang="en-US" sz="2400" dirty="0">
                <a:solidFill>
                  <a:prstClr val="black"/>
                </a:solidFill>
                <a:latin typeface="Times New Roman" panose="02020603050405020304" pitchFamily="18" charset="0"/>
                <a:cs typeface="Times New Roman" panose="02020603050405020304" pitchFamily="18" charset="0"/>
              </a:rPr>
              <a:t>structure and characters of tragedy while adopting a happy atmosphere and a rural background.</a:t>
            </a:r>
            <a:endParaRPr lang="en-US" sz="2400" b="1" dirty="0">
              <a:solidFill>
                <a:prstClr val="black"/>
              </a:solidFill>
              <a:latin typeface="Times New Roman" panose="02020603050405020304" pitchFamily="18" charset="0"/>
              <a:cs typeface="Times New Roman" panose="02020603050405020304" pitchFamily="18" charset="0"/>
            </a:endParaRPr>
          </a:p>
          <a:p>
            <a:pPr lvl="0"/>
            <a:endParaRPr lang="en-US" sz="2400" dirty="0">
              <a:solidFill>
                <a:prstClr val="black"/>
              </a:solidFill>
              <a:latin typeface="Times New Roman" panose="02020603050405020304" pitchFamily="18" charset="0"/>
              <a:cs typeface="Times New Roman" panose="02020603050405020304" pitchFamily="18" charset="0"/>
            </a:endParaRPr>
          </a:p>
          <a:p>
            <a:pPr lvl="0"/>
            <a:r>
              <a:rPr lang="en-US" sz="2400" dirty="0">
                <a:solidFill>
                  <a:prstClr val="black"/>
                </a:solidFill>
                <a:latin typeface="Times New Roman" panose="02020603050405020304" pitchFamily="18" charset="0"/>
                <a:cs typeface="Times New Roman" panose="02020603050405020304" pitchFamily="18" charset="0"/>
              </a:rPr>
              <a:t>Ancient Greek theatre also had the influence of Persian literature, arts and philosophy.</a:t>
            </a:r>
          </a:p>
        </p:txBody>
      </p:sp>
    </p:spTree>
    <p:extLst>
      <p:ext uri="{BB962C8B-B14F-4D97-AF65-F5344CB8AC3E}">
        <p14:creationId xmlns:p14="http://schemas.microsoft.com/office/powerpoint/2010/main" val="968662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1002" y="827257"/>
            <a:ext cx="10031106" cy="4924425"/>
          </a:xfrm>
          <a:prstGeom prst="rect">
            <a:avLst/>
          </a:prstGeom>
        </p:spPr>
        <p:txBody>
          <a:bodyPr wrap="square">
            <a:spAutoFit/>
          </a:bodyPr>
          <a:lstStyle/>
          <a:p>
            <a:pPr>
              <a:spcAft>
                <a:spcPts val="100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Structure of Greek Theatre</a:t>
            </a:r>
          </a:p>
          <a:p>
            <a:pPr>
              <a:spcAft>
                <a:spcPts val="100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Plays performed today all over the Western world have their roots in ancient </a:t>
            </a:r>
            <a:r>
              <a:rPr lang="en-US" sz="2400" b="1" dirty="0">
                <a:latin typeface="Times New Roman" panose="02020603050405020304" pitchFamily="18" charset="0"/>
                <a:ea typeface="Calibri" panose="020F0502020204030204" pitchFamily="34" charset="0"/>
                <a:cs typeface="Times New Roman" panose="02020603050405020304" pitchFamily="18" charset="0"/>
              </a:rPr>
              <a:t>Greek Theatres</a:t>
            </a:r>
            <a:r>
              <a:rPr lang="en-US" sz="2400" dirty="0">
                <a:latin typeface="Times New Roman" panose="02020603050405020304" pitchFamily="18" charset="0"/>
                <a:ea typeface="Calibri" panose="020F0502020204030204" pitchFamily="34" charset="0"/>
                <a:cs typeface="Times New Roman" panose="02020603050405020304" pitchFamily="18" charset="0"/>
              </a:rPr>
              <a:t>. The Greek theatre was built in the open air which consisted of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Orchestra</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Scene / Skene Building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Auditorium or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Cavea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smtClean="0">
              <a:latin typeface="Times New Roman" panose="02020603050405020304" pitchFamily="18" charset="0"/>
              <a:ea typeface="Calibri" panose="020F0502020204030204" pitchFamily="34" charset="0"/>
              <a:cs typeface="Times New Roman" panose="02020603050405020304" pitchFamily="18" charset="0"/>
            </a:endParaRPr>
          </a:p>
          <a:p>
            <a:pPr marR="0" lvl="0">
              <a:spcBef>
                <a:spcPts val="0"/>
              </a:spcBef>
              <a:spcAft>
                <a:spcPts val="100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Greek theatre was generally hollowed out of the slope of a hill side in or near a city</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0710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6400" y="134062"/>
            <a:ext cx="8804955" cy="6111532"/>
          </a:xfrm>
          <a:prstGeom prst="rect">
            <a:avLst/>
          </a:prstGeom>
        </p:spPr>
      </p:pic>
      <p:sp>
        <p:nvSpPr>
          <p:cNvPr id="4" name="Rectangle 3"/>
          <p:cNvSpPr/>
          <p:nvPr/>
        </p:nvSpPr>
        <p:spPr>
          <a:xfrm>
            <a:off x="4371752" y="6347329"/>
            <a:ext cx="3114250" cy="490199"/>
          </a:xfrm>
          <a:prstGeom prst="rect">
            <a:avLst/>
          </a:prstGeom>
        </p:spPr>
        <p:txBody>
          <a:bodyPr wrap="none">
            <a:spAutoFit/>
          </a:bodyPr>
          <a:lstStyle/>
          <a:p>
            <a:pPr algn="ctr">
              <a:lnSpc>
                <a:spcPct val="115000"/>
              </a:lnSpc>
              <a:spcAft>
                <a:spcPts val="10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Plan of Greek Theatre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7836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1291</Words>
  <Application>Microsoft Office PowerPoint</Application>
  <PresentationFormat>Widescreen</PresentationFormat>
  <Paragraphs>122</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ProBook 450 G2</dc:creator>
  <cp:lastModifiedBy>ProBook 450 G2</cp:lastModifiedBy>
  <cp:revision>42</cp:revision>
  <dcterms:created xsi:type="dcterms:W3CDTF">2020-05-05T11:34:19Z</dcterms:created>
  <dcterms:modified xsi:type="dcterms:W3CDTF">2020-05-10T16:59:37Z</dcterms:modified>
</cp:coreProperties>
</file>